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357" r:id="rId3"/>
    <p:sldId id="358" r:id="rId4"/>
    <p:sldId id="359" r:id="rId5"/>
    <p:sldId id="325" r:id="rId6"/>
    <p:sldId id="333" r:id="rId7"/>
    <p:sldId id="361" r:id="rId8"/>
    <p:sldId id="283" r:id="rId9"/>
    <p:sldId id="324" r:id="rId10"/>
    <p:sldId id="353" r:id="rId11"/>
    <p:sldId id="347" r:id="rId12"/>
    <p:sldId id="362" r:id="rId13"/>
    <p:sldId id="329" r:id="rId14"/>
    <p:sldId id="330" r:id="rId1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A0000"/>
    <a:srgbClr val="F60000"/>
    <a:srgbClr val="333E4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1889" autoAdjust="0"/>
    <p:restoredTop sz="90760" autoAdjust="0"/>
  </p:normalViewPr>
  <p:slideViewPr>
    <p:cSldViewPr snapToGrid="0">
      <p:cViewPr varScale="1">
        <p:scale>
          <a:sx n="66" d="100"/>
          <a:sy n="66" d="100"/>
        </p:scale>
        <p:origin x="-4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55882064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9535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1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3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CFF4C58-A1E4-4FF8-BED2-B70A5BEC4241}"/>
              </a:ext>
            </a:extLst>
          </p:cNvPr>
          <p:cNvSpPr txBox="1"/>
          <p:nvPr userDrawn="1"/>
        </p:nvSpPr>
        <p:spPr>
          <a:xfrm>
            <a:off x="11315701" y="6109081"/>
            <a:ext cx="4572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50B3F654-BA31-45D8-9760-D96F88A901F1}" type="slidenum">
              <a:rPr kumimoji="0" lang="ru-RU" sz="1800" b="0" i="0" u="none" strike="noStrike" cap="none" spc="0" normalizeH="0" baseline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pPr marL="0" marR="0" indent="0" algn="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ru-RU" sz="1800" b="0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Параллелограмм 6">
            <a:extLst>
              <a:ext uri="{FF2B5EF4-FFF2-40B4-BE49-F238E27FC236}">
                <a16:creationId xmlns:a16="http://schemas.microsoft.com/office/drawing/2014/main" xmlns="" id="{D12C74E9-3C5B-401D-B0EE-4D9CF8264DDD}"/>
              </a:ext>
            </a:extLst>
          </p:cNvPr>
          <p:cNvSpPr/>
          <p:nvPr userDrawn="1"/>
        </p:nvSpPr>
        <p:spPr>
          <a:xfrm rot="18919285">
            <a:off x="-547866" y="792195"/>
            <a:ext cx="1846765" cy="7687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82D5A00-6D7C-433C-9385-EAEA5DC404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/>
          <a:srcRect l="65701"/>
          <a:stretch/>
        </p:blipFill>
        <p:spPr>
          <a:xfrm>
            <a:off x="10990425" y="253998"/>
            <a:ext cx="972975" cy="808007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8E089A20-7E2E-4FBB-B2D6-0A26AC294D5F}"/>
              </a:ext>
            </a:extLst>
          </p:cNvPr>
          <p:cNvGrpSpPr/>
          <p:nvPr userDrawn="1"/>
        </p:nvGrpSpPr>
        <p:grpSpPr>
          <a:xfrm>
            <a:off x="11734800" y="5137808"/>
            <a:ext cx="457200" cy="1617800"/>
            <a:chOff x="2695043" y="1763491"/>
            <a:chExt cx="253092" cy="895565"/>
          </a:xfrm>
        </p:grpSpPr>
        <p:sp>
          <p:nvSpPr>
            <p:cNvPr id="9" name="Параллелограмм 10">
              <a:extLst>
                <a:ext uri="{FF2B5EF4-FFF2-40B4-BE49-F238E27FC236}">
                  <a16:creationId xmlns:a16="http://schemas.microsoft.com/office/drawing/2014/main" xmlns="" id="{3C834135-CB5B-4ADA-9478-AA0F39D084A8}"/>
                </a:ext>
              </a:extLst>
            </p:cNvPr>
            <p:cNvSpPr/>
            <p:nvPr/>
          </p:nvSpPr>
          <p:spPr>
            <a:xfrm rot="16200000">
              <a:off x="2517589" y="1940945"/>
              <a:ext cx="608000" cy="253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9017" y="0"/>
                  </a:lnTo>
                  <a:lnTo>
                    <a:pt x="21600" y="0"/>
                  </a:lnTo>
                  <a:lnTo>
                    <a:pt x="12583" y="21600"/>
                  </a:lnTo>
                  <a:close/>
                </a:path>
              </a:pathLst>
            </a:custGeom>
            <a:solidFill>
              <a:srgbClr val="FF0000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" name="Параллелограмм 10">
              <a:extLst>
                <a:ext uri="{FF2B5EF4-FFF2-40B4-BE49-F238E27FC236}">
                  <a16:creationId xmlns:a16="http://schemas.microsoft.com/office/drawing/2014/main" xmlns="" id="{4B5A1097-C484-469D-A1A9-EF053DB61C8E}"/>
                </a:ext>
              </a:extLst>
            </p:cNvPr>
            <p:cNvSpPr/>
            <p:nvPr/>
          </p:nvSpPr>
          <p:spPr>
            <a:xfrm rot="16200000">
              <a:off x="2694696" y="2405617"/>
              <a:ext cx="357897" cy="148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9017" y="0"/>
                  </a:lnTo>
                  <a:lnTo>
                    <a:pt x="21600" y="0"/>
                  </a:lnTo>
                  <a:lnTo>
                    <a:pt x="12583" y="21600"/>
                  </a:lnTo>
                  <a:close/>
                </a:path>
              </a:pathLst>
            </a:custGeom>
            <a:solidFill>
              <a:srgbClr val="FF0000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1pPr>
      <a:lvl2pPr marL="714375" marR="0" indent="-25717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2pPr>
      <a:lvl3pPr marL="1208314" marR="0" indent="-29391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3pPr>
      <a:lvl4pPr marL="17145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5pPr>
      <a:lvl6pPr marL="2514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6pPr>
      <a:lvl7pPr marL="29718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7pPr>
      <a:lvl8pPr marL="34290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8pPr>
      <a:lvl9pPr marL="38862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kpro.ru/" TargetMode="External"/><Relationship Id="rId2" Type="http://schemas.openxmlformats.org/officeDocument/2006/relationships/hyperlink" Target="https://edu.gov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u.gov.ru/national-project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JarzMqf-MBQPGB5hl-nT3VRXh1kQ0Pe0/view?usp=sharing" TargetMode="External"/><Relationship Id="rId7" Type="http://schemas.openxmlformats.org/officeDocument/2006/relationships/hyperlink" Target="https://disk.yandex.ru/i/stUWo7XrW2N84Q" TargetMode="External"/><Relationship Id="rId2" Type="http://schemas.openxmlformats.org/officeDocument/2006/relationships/hyperlink" Target="https://drive.google.com/file/d/1v0Igd9h5kE80dRwjyaJaAsVLmu9uJBMF/view?usp=shar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file/d/14dD_RkamffClUoTlP5aF_xHLF2jkc6CT/view?usp=sharing" TargetMode="External"/><Relationship Id="rId5" Type="http://schemas.openxmlformats.org/officeDocument/2006/relationships/hyperlink" Target="https://drive.google.com/file/d/1C6Nsk-L7q9MLP2A1fj0FE5-kTezMg18y/view?usp=sharing" TargetMode="External"/><Relationship Id="rId4" Type="http://schemas.openxmlformats.org/officeDocument/2006/relationships/hyperlink" Target="https://drive.google.com/file/d/1Smm8Q2opSlWVYYXOQxSkvDaem_MMisFP/view?usp=shari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edu.gov.ru/document/629d57d81e7ee12ca5c11a96f3aeae16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Заголовок 1"/>
          <p:cNvSpPr txBox="1">
            <a:spLocks noGrp="1"/>
          </p:cNvSpPr>
          <p:nvPr>
            <p:ph type="ctrTitle"/>
          </p:nvPr>
        </p:nvSpPr>
        <p:spPr>
          <a:xfrm>
            <a:off x="1856014" y="3204625"/>
            <a:ext cx="9957295" cy="16525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200"/>
            </a:lvl1pPr>
          </a:lstStyle>
          <a:p>
            <a:pPr algn="ctr"/>
            <a:r>
              <a:rPr lang="ru-RU" dirty="0">
                <a:solidFill>
                  <a:srgbClr val="7A0000"/>
                </a:solidFill>
              </a:rPr>
              <a:t>Функционирование «Точка роста» </a:t>
            </a:r>
            <a:r>
              <a:rPr lang="ru-RU" dirty="0" smtClean="0">
                <a:solidFill>
                  <a:srgbClr val="7A0000"/>
                </a:solidFill>
              </a:rPr>
              <a:t/>
            </a:r>
            <a:br>
              <a:rPr lang="ru-RU" dirty="0" smtClean="0">
                <a:solidFill>
                  <a:srgbClr val="7A0000"/>
                </a:solidFill>
              </a:rPr>
            </a:br>
            <a:r>
              <a:rPr lang="ru-RU" dirty="0" smtClean="0">
                <a:solidFill>
                  <a:srgbClr val="7A0000"/>
                </a:solidFill>
              </a:rPr>
              <a:t>естественно-научной направленностей </a:t>
            </a:r>
            <a:r>
              <a:rPr lang="ru-RU" dirty="0">
                <a:solidFill>
                  <a:srgbClr val="7A0000"/>
                </a:solidFill>
              </a:rPr>
              <a:t/>
            </a:r>
            <a:br>
              <a:rPr lang="ru-RU" dirty="0">
                <a:solidFill>
                  <a:srgbClr val="7A0000"/>
                </a:solidFill>
              </a:rPr>
            </a:br>
            <a:r>
              <a:rPr lang="ru-RU" dirty="0" smtClean="0">
                <a:solidFill>
                  <a:srgbClr val="7A0000"/>
                </a:solidFill>
              </a:rPr>
              <a:t>в МБОУ «</a:t>
            </a:r>
            <a:r>
              <a:rPr lang="ru-RU" dirty="0" err="1" smtClean="0">
                <a:solidFill>
                  <a:srgbClr val="7A0000"/>
                </a:solidFill>
              </a:rPr>
              <a:t>Петуховская</a:t>
            </a:r>
            <a:r>
              <a:rPr lang="ru-RU" dirty="0" smtClean="0">
                <a:solidFill>
                  <a:srgbClr val="7A0000"/>
                </a:solidFill>
              </a:rPr>
              <a:t> СОШ»</a:t>
            </a:r>
            <a:endParaRPr dirty="0">
              <a:solidFill>
                <a:srgbClr val="7A0000"/>
              </a:solidFill>
            </a:endParaRPr>
          </a:p>
        </p:txBody>
      </p:sp>
      <p:sp>
        <p:nvSpPr>
          <p:cNvPr id="39" name="Параллелограмм 10"/>
          <p:cNvSpPr/>
          <p:nvPr/>
        </p:nvSpPr>
        <p:spPr>
          <a:xfrm rot="18919285">
            <a:off x="-1047360" y="4355574"/>
            <a:ext cx="3536020" cy="1471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C3938919-AF6A-404B-A009-2AAD16A76CBA}"/>
              </a:ext>
            </a:extLst>
          </p:cNvPr>
          <p:cNvSpPr txBox="1">
            <a:spLocks/>
          </p:cNvSpPr>
          <p:nvPr/>
        </p:nvSpPr>
        <p:spPr>
          <a:xfrm>
            <a:off x="1856015" y="4977633"/>
            <a:ext cx="7491186" cy="521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t"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endParaRPr lang="ru-RU" sz="2000" dirty="0"/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0DA6053D-AE43-424C-A669-9D377DD90918}"/>
              </a:ext>
            </a:extLst>
          </p:cNvPr>
          <p:cNvSpPr txBox="1">
            <a:spLocks/>
          </p:cNvSpPr>
          <p:nvPr/>
        </p:nvSpPr>
        <p:spPr>
          <a:xfrm>
            <a:off x="10388600" y="6148685"/>
            <a:ext cx="1346200" cy="521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t"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hangingPunct="1"/>
            <a:endParaRPr lang="ru-RU" sz="1600" b="0" dirty="0">
              <a:solidFill>
                <a:srgbClr val="FF0000"/>
              </a:solidFill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D3C851A9-2A69-4F31-A4D3-D3732CB97344}"/>
              </a:ext>
            </a:extLst>
          </p:cNvPr>
          <p:cNvGrpSpPr/>
          <p:nvPr/>
        </p:nvGrpSpPr>
        <p:grpSpPr>
          <a:xfrm>
            <a:off x="11734800" y="5114883"/>
            <a:ext cx="457200" cy="1617800"/>
            <a:chOff x="2695043" y="1763491"/>
            <a:chExt cx="253092" cy="895565"/>
          </a:xfrm>
        </p:grpSpPr>
        <p:sp>
          <p:nvSpPr>
            <p:cNvPr id="14" name="Параллелограмм 10">
              <a:extLst>
                <a:ext uri="{FF2B5EF4-FFF2-40B4-BE49-F238E27FC236}">
                  <a16:creationId xmlns:a16="http://schemas.microsoft.com/office/drawing/2014/main" xmlns="" id="{2C1651FA-4F86-45F6-886C-00E8BE941B88}"/>
                </a:ext>
              </a:extLst>
            </p:cNvPr>
            <p:cNvSpPr/>
            <p:nvPr/>
          </p:nvSpPr>
          <p:spPr>
            <a:xfrm rot="16200000">
              <a:off x="2517589" y="1940945"/>
              <a:ext cx="608000" cy="253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9017" y="0"/>
                  </a:lnTo>
                  <a:lnTo>
                    <a:pt x="21600" y="0"/>
                  </a:lnTo>
                  <a:lnTo>
                    <a:pt x="12583" y="21600"/>
                  </a:lnTo>
                  <a:close/>
                </a:path>
              </a:pathLst>
            </a:custGeom>
            <a:solidFill>
              <a:srgbClr val="FF0000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" name="Параллелограмм 10">
              <a:extLst>
                <a:ext uri="{FF2B5EF4-FFF2-40B4-BE49-F238E27FC236}">
                  <a16:creationId xmlns:a16="http://schemas.microsoft.com/office/drawing/2014/main" xmlns="" id="{CE23A654-155F-4B0F-9110-A9A29F8DEB34}"/>
                </a:ext>
              </a:extLst>
            </p:cNvPr>
            <p:cNvSpPr/>
            <p:nvPr/>
          </p:nvSpPr>
          <p:spPr>
            <a:xfrm rot="16200000">
              <a:off x="2694696" y="2405617"/>
              <a:ext cx="357897" cy="148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9017" y="0"/>
                  </a:lnTo>
                  <a:lnTo>
                    <a:pt x="21600" y="0"/>
                  </a:lnTo>
                  <a:lnTo>
                    <a:pt x="12583" y="21600"/>
                  </a:lnTo>
                  <a:close/>
                </a:path>
              </a:pathLst>
            </a:custGeom>
            <a:solidFill>
              <a:srgbClr val="FF0000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pic>
        <p:nvPicPr>
          <p:cNvPr id="1028" name="Picture 4" descr="http://ou3.marian.obr55.ru/files/2021/09/ZdtebXAsmh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00"/>
            <a:ext cx="5918200" cy="315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7"/>
          <p:cNvSpPr txBox="1">
            <a:spLocks noGrp="1"/>
          </p:cNvSpPr>
          <p:nvPr>
            <p:ph type="sldNum" sz="quarter" idx="4294967295"/>
          </p:nvPr>
        </p:nvSpPr>
        <p:spPr>
          <a:xfrm>
            <a:off x="11866378" y="6362698"/>
            <a:ext cx="224020" cy="3581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10</a:t>
            </a:fld>
            <a:endParaRPr/>
          </a:p>
        </p:txBody>
      </p:sp>
      <p:sp>
        <p:nvSpPr>
          <p:cNvPr id="46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7983682" cy="8061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2400"/>
            </a:pPr>
            <a:r>
              <a:rPr lang="ru-RU" sz="2800" dirty="0"/>
              <a:t>Нормативно-правовые основания создания Центров «Точка роста» на базе общеобразовательных организаций</a:t>
            </a:r>
            <a:endParaRPr sz="2800" dirty="0"/>
          </a:p>
        </p:txBody>
      </p:sp>
      <p:sp>
        <p:nvSpPr>
          <p:cNvPr id="47" name="Объект 2"/>
          <p:cNvSpPr txBox="1">
            <a:spLocks noGrp="1"/>
          </p:cNvSpPr>
          <p:nvPr>
            <p:ph type="body" idx="1"/>
          </p:nvPr>
        </p:nvSpPr>
        <p:spPr>
          <a:xfrm>
            <a:off x="776634" y="2081758"/>
            <a:ext cx="10638732" cy="446000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hangingPunct="1">
              <a:lnSpc>
                <a:spcPct val="100000"/>
              </a:lnSpc>
              <a:buSzTx/>
              <a:buNone/>
              <a:defRPr sz="2400"/>
            </a:pPr>
            <a:r>
              <a:rPr lang="ru-RU" sz="2000" b="1" dirty="0"/>
              <a:t>Центр создается как путем выделения соответствующего структурного подразделения организации, так и без выделения отдельного подразделения</a:t>
            </a:r>
          </a:p>
          <a:p>
            <a:pPr marL="0" indent="0" hangingPunct="1">
              <a:lnSpc>
                <a:spcPct val="100000"/>
              </a:lnSpc>
              <a:buSzTx/>
              <a:buNone/>
              <a:defRPr sz="2400"/>
            </a:pPr>
            <a:endParaRPr lang="ru-RU" sz="2000" b="1" dirty="0"/>
          </a:p>
          <a:p>
            <a:pPr marL="0" indent="0" hangingPunct="1">
              <a:lnSpc>
                <a:spcPct val="100000"/>
              </a:lnSpc>
              <a:buSzTx/>
              <a:buNone/>
              <a:defRPr sz="2400"/>
            </a:pPr>
            <a:r>
              <a:rPr lang="ru-RU" sz="2000" b="1" dirty="0"/>
              <a:t>Локальный нормативный акт:</a:t>
            </a:r>
          </a:p>
          <a:p>
            <a:pPr marL="0" indent="0" hangingPunct="1">
              <a:lnSpc>
                <a:spcPct val="100000"/>
              </a:lnSpc>
              <a:buSzTx/>
              <a:buNone/>
              <a:defRPr sz="2400"/>
            </a:pPr>
            <a:r>
              <a:rPr lang="ru-RU" sz="2000" dirty="0"/>
              <a:t>- о создании центра «Точка роста»;</a:t>
            </a:r>
            <a:endParaRPr lang="ru-RU" sz="1600" dirty="0"/>
          </a:p>
          <a:p>
            <a:pPr marL="0" indent="0" hangingPunct="1">
              <a:lnSpc>
                <a:spcPct val="100000"/>
              </a:lnSpc>
              <a:buSzTx/>
              <a:buNone/>
              <a:defRPr sz="2400"/>
            </a:pPr>
            <a:r>
              <a:rPr lang="ru-RU" sz="2000" dirty="0"/>
              <a:t>- о назначении руководителя Центра «Точка роста»;</a:t>
            </a:r>
          </a:p>
          <a:p>
            <a:pPr marL="0" indent="0" hangingPunct="1">
              <a:lnSpc>
                <a:spcPct val="100000"/>
              </a:lnSpc>
              <a:buSzTx/>
              <a:buNone/>
              <a:defRPr sz="2400"/>
            </a:pPr>
            <a:r>
              <a:rPr lang="ru-RU" sz="2000" dirty="0"/>
              <a:t>- об утверждении  положения о деятельности Центра «точка роста».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A2702E8-7264-4104-AD27-D9937864ABBF}"/>
              </a:ext>
            </a:extLst>
          </p:cNvPr>
          <p:cNvSpPr/>
          <p:nvPr/>
        </p:nvSpPr>
        <p:spPr>
          <a:xfrm>
            <a:off x="680296" y="1364896"/>
            <a:ext cx="77978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Уровень общеобразовательной организации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080962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3F60FE5-7664-4E09-94EF-F93A3652D897}"/>
              </a:ext>
            </a:extLst>
          </p:cNvPr>
          <p:cNvSpPr txBox="1"/>
          <p:nvPr/>
        </p:nvSpPr>
        <p:spPr>
          <a:xfrm>
            <a:off x="0" y="3085644"/>
            <a:ext cx="2348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all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Два вида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all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комплектов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5AF10B4-6047-4C82-9D7D-2B5E1A04C70A}"/>
              </a:ext>
            </a:extLst>
          </p:cNvPr>
          <p:cNvSpPr txBox="1"/>
          <p:nvPr/>
        </p:nvSpPr>
        <p:spPr>
          <a:xfrm>
            <a:off x="2414534" y="1856889"/>
            <a:ext cx="22461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all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Стандартный комплект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FE8FCEE-5BD9-4F71-A739-1F44AEEBB329}"/>
              </a:ext>
            </a:extLst>
          </p:cNvPr>
          <p:cNvSpPr txBox="1"/>
          <p:nvPr/>
        </p:nvSpPr>
        <p:spPr>
          <a:xfrm>
            <a:off x="2564989" y="4591952"/>
            <a:ext cx="20579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all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Профильный комплект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5622" y="160412"/>
            <a:ext cx="103954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Специфика ресурсного оснащения </a:t>
            </a: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Центров «Точка роста» в 2021 году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61E9ADC-79EB-4E88-9F70-C111129F18E7}"/>
              </a:ext>
            </a:extLst>
          </p:cNvPr>
          <p:cNvSpPr txBox="1"/>
          <p:nvPr/>
        </p:nvSpPr>
        <p:spPr>
          <a:xfrm>
            <a:off x="4713840" y="1872442"/>
            <a:ext cx="21907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Не обеспечены базовые потребности по химии, физике и биологии в части учебного оборудования.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477523F-D679-4B6C-A3F7-F198628BFA19}"/>
              </a:ext>
            </a:extLst>
          </p:cNvPr>
          <p:cNvSpPr txBox="1"/>
          <p:nvPr/>
        </p:nvSpPr>
        <p:spPr>
          <a:xfrm>
            <a:off x="6904572" y="1872442"/>
            <a:ext cx="277028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Посуда, препараты, гербарии, коллекции, демонстрационное оборудование для проведения опытов и лабораторных работ, цифровая лаборатория без разделения на предметы.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1361D84-E8C8-47DB-8744-2BBC9FA1B206}"/>
              </a:ext>
            </a:extLst>
          </p:cNvPr>
          <p:cNvSpPr txBox="1"/>
          <p:nvPr/>
        </p:nvSpPr>
        <p:spPr>
          <a:xfrm>
            <a:off x="9899649" y="1857052"/>
            <a:ext cx="198655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Обеспечивается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единым комплектом</a:t>
            </a: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без выбора дополнительного оборудования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B27F717-4D31-4413-89CE-F30DE5D3BBD6}"/>
              </a:ext>
            </a:extLst>
          </p:cNvPr>
          <p:cNvSpPr txBox="1"/>
          <p:nvPr/>
        </p:nvSpPr>
        <p:spPr>
          <a:xfrm>
            <a:off x="4713839" y="1123840"/>
            <a:ext cx="171385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Основание выбора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2AF9427-3566-43C2-B20F-C8C5FD9C9D83}"/>
              </a:ext>
            </a:extLst>
          </p:cNvPr>
          <p:cNvSpPr txBox="1"/>
          <p:nvPr/>
        </p:nvSpPr>
        <p:spPr>
          <a:xfrm>
            <a:off x="6904572" y="1123840"/>
            <a:ext cx="26034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Ключевая особенность комплекта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7371D46-5878-446B-983B-D60A04FDFC5F}"/>
              </a:ext>
            </a:extLst>
          </p:cNvPr>
          <p:cNvSpPr txBox="1"/>
          <p:nvPr/>
        </p:nvSpPr>
        <p:spPr>
          <a:xfrm>
            <a:off x="9872517" y="1080842"/>
            <a:ext cx="19154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Принцип комплектации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017DF4D-53DC-42BE-BAE7-EFEDD6BE464C}"/>
              </a:ext>
            </a:extLst>
          </p:cNvPr>
          <p:cNvSpPr txBox="1"/>
          <p:nvPr/>
        </p:nvSpPr>
        <p:spPr>
          <a:xfrm>
            <a:off x="4713839" y="4314232"/>
            <a:ext cx="21907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Обеспечены базовые потребности по химии, физике и биологии </a:t>
            </a:r>
          </a:p>
          <a:p>
            <a:pPr marL="0" marR="0" lvl="0" indent="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E484164-C4CB-483C-9418-97CD51F58E29}"/>
              </a:ext>
            </a:extLst>
          </p:cNvPr>
          <p:cNvSpPr txBox="1"/>
          <p:nvPr/>
        </p:nvSpPr>
        <p:spPr>
          <a:xfrm>
            <a:off x="6904572" y="4351101"/>
            <a:ext cx="2770281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Современное оборудование, в том числе:</a:t>
            </a:r>
          </a:p>
          <a:p>
            <a:pPr marL="171450" marR="0" lvl="0" indent="-171450" algn="just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цифровые лаборатории по физике, химии, биологии и другим предметам.</a:t>
            </a:r>
          </a:p>
          <a:p>
            <a:pPr marL="171450" marR="0" lvl="0" indent="-171450" algn="just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образовательные комплекты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1D7205A-679D-4BDB-95D9-CFAFF7CC7CF2}"/>
              </a:ext>
            </a:extLst>
          </p:cNvPr>
          <p:cNvSpPr txBox="1"/>
          <p:nvPr/>
        </p:nvSpPr>
        <p:spPr>
          <a:xfrm>
            <a:off x="9899649" y="4336390"/>
            <a:ext cx="176176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Базовая обязательная часть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+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выбор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доп. оборудования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, </a:t>
            </a: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исходя из образовательных потребностей</a:t>
            </a:r>
          </a:p>
        </p:txBody>
      </p:sp>
      <p:pic>
        <p:nvPicPr>
          <p:cNvPr id="19" name="Рисунок 18" descr="Назад">
            <a:extLst>
              <a:ext uri="{FF2B5EF4-FFF2-40B4-BE49-F238E27FC236}">
                <a16:creationId xmlns:a16="http://schemas.microsoft.com/office/drawing/2014/main" xmlns="" id="{A50F5FD1-BF95-4706-A879-31E810D8A9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19837129">
            <a:off x="1793359" y="2477049"/>
            <a:ext cx="1335584" cy="728364"/>
          </a:xfrm>
          <a:prstGeom prst="rect">
            <a:avLst/>
          </a:prstGeom>
        </p:spPr>
      </p:pic>
      <p:pic>
        <p:nvPicPr>
          <p:cNvPr id="20" name="Рисунок 19" descr="Стрелка: небольшой изгиб">
            <a:extLst>
              <a:ext uri="{FF2B5EF4-FFF2-40B4-BE49-F238E27FC236}">
                <a16:creationId xmlns:a16="http://schemas.microsoft.com/office/drawing/2014/main" xmlns="" id="{2F97F060-00C4-4084-B41F-9F192454E9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2232530">
            <a:off x="1821593" y="3867509"/>
            <a:ext cx="1171400" cy="832179"/>
          </a:xfrm>
          <a:prstGeom prst="rect">
            <a:avLst/>
          </a:prstGeom>
        </p:spPr>
      </p:pic>
      <p:cxnSp>
        <p:nvCxnSpPr>
          <p:cNvPr id="23" name="Прямая соединительная линия 22"/>
          <p:cNvCxnSpPr/>
          <p:nvPr/>
        </p:nvCxnSpPr>
        <p:spPr>
          <a:xfrm>
            <a:off x="4571636" y="3704949"/>
            <a:ext cx="7156938" cy="59068"/>
          </a:xfrm>
          <a:prstGeom prst="line">
            <a:avLst/>
          </a:prstGeom>
          <a:noFill/>
          <a:ln w="508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xmlns="" val="111837673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Курсы, семинары </a:t>
            </a:r>
            <a:endParaRPr lang="ru-RU" dirty="0">
              <a:solidFill>
                <a:srgbClr val="7A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1. Обучающие курсы для педагогов центров «Точка роста» по использованию методических пособий. (36 часов).</a:t>
            </a:r>
          </a:p>
          <a:p>
            <a:pPr>
              <a:buNone/>
            </a:pP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2. Участие в окружном </a:t>
            </a:r>
            <a:r>
              <a:rPr lang="ru-RU" sz="2400" dirty="0" err="1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очно-дистанционном</a:t>
            </a: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 форуме  с целью обмена опытом и обсуждения практических вопросов образовательной деятельности центров "Точка роста". Место проведения </a:t>
            </a:r>
            <a:r>
              <a:rPr lang="ru-RU" sz="2400" dirty="0" err="1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форума:Свердловская</a:t>
            </a: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область, г. Верхняя Пышма</a:t>
            </a: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srgbClr val="7A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3. Участие в В рамках мероприятий по синхронизации работы сущностей Нацпроекта «Образование» </a:t>
            </a: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в Курганской </a:t>
            </a: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области ГАОУ ДПО ИРОСТ при поддержке ГАНОУ КО ДТ «</a:t>
            </a:r>
            <a:r>
              <a:rPr lang="ru-RU" sz="2400" dirty="0" err="1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Кванториум</a:t>
            </a: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» в </a:t>
            </a: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декабре 2021 </a:t>
            </a: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года региональную научно-практическую конференцию «</a:t>
            </a:r>
            <a:r>
              <a:rPr lang="ru-RU" sz="2400" dirty="0" err="1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Beyond</a:t>
            </a: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Tomorrow</a:t>
            </a:r>
            <a:r>
              <a:rPr lang="ru-RU" sz="2400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: как найти точки роста в новых реалиях».</a:t>
            </a:r>
          </a:p>
          <a:p>
            <a:pPr>
              <a:buNone/>
            </a:pPr>
            <a:endParaRPr lang="ru-RU" sz="2400" dirty="0" smtClean="0">
              <a:solidFill>
                <a:srgbClr val="7A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solidFill>
                <a:srgbClr val="7A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78D936-B537-634D-9467-F18276548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Информационное сопровождение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5914DF15-1CE3-504E-BDC4-90AC774BC112}"/>
              </a:ext>
            </a:extLst>
          </p:cNvPr>
          <p:cNvSpPr txBox="1">
            <a:spLocks/>
          </p:cNvSpPr>
          <p:nvPr/>
        </p:nvSpPr>
        <p:spPr>
          <a:xfrm>
            <a:off x="3398984" y="2108587"/>
            <a:ext cx="8001000" cy="169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</a:pPr>
            <a:r>
              <a:rPr lang="ru-RU" sz="2000" dirty="0"/>
              <a:t>О создании Центра «Точка роста»</a:t>
            </a:r>
          </a:p>
          <a:p>
            <a:pPr>
              <a:buClr>
                <a:srgbClr val="0070C0"/>
              </a:buClr>
            </a:pPr>
            <a:r>
              <a:rPr lang="ru-RU" sz="2000" dirty="0"/>
              <a:t>О назначении куратора, ответственного за функционирование и развитие Центра «Точка роста»</a:t>
            </a:r>
          </a:p>
          <a:p>
            <a:pPr>
              <a:buClr>
                <a:srgbClr val="0070C0"/>
              </a:buClr>
            </a:pPr>
            <a:r>
              <a:rPr lang="ru-RU" sz="2000" dirty="0"/>
              <a:t>Об утверждении Положения о Центре «Точка роста»</a:t>
            </a:r>
          </a:p>
          <a:p>
            <a:pPr>
              <a:buClr>
                <a:srgbClr val="0070C0"/>
              </a:buClr>
            </a:pPr>
            <a:endParaRPr lang="ru-RU" sz="20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4E9EA762-7616-1E42-8D46-3F279145F006}"/>
              </a:ext>
            </a:extLst>
          </p:cNvPr>
          <p:cNvSpPr txBox="1">
            <a:spLocks/>
          </p:cNvSpPr>
          <p:nvPr/>
        </p:nvSpPr>
        <p:spPr>
          <a:xfrm>
            <a:off x="3398984" y="5086272"/>
            <a:ext cx="8242300" cy="14066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</a:pPr>
            <a:r>
              <a:rPr lang="ru-RU" sz="2000" dirty="0"/>
              <a:t>Освещение этапов создания Центра «Точка роста»</a:t>
            </a:r>
          </a:p>
          <a:p>
            <a:pPr>
              <a:buClr>
                <a:srgbClr val="0070C0"/>
              </a:buClr>
            </a:pPr>
            <a:r>
              <a:rPr lang="ru-RU" sz="2000" dirty="0"/>
              <a:t>Публикация сведений о функционировании Центра «Точка роста», в том числе о проводимых мероприятиях</a:t>
            </a:r>
          </a:p>
          <a:p>
            <a:pPr>
              <a:buClr>
                <a:srgbClr val="0070C0"/>
              </a:buClr>
            </a:pPr>
            <a:r>
              <a:rPr lang="ru-RU" sz="2000" dirty="0"/>
              <a:t>Информация о НП «Образование» (включая логотип), ссылки на официальные коммуникационные каналы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29CA3B9D-DFD1-A149-90D4-5A75AC24E579}"/>
              </a:ext>
            </a:extLst>
          </p:cNvPr>
          <p:cNvSpPr/>
          <p:nvPr/>
        </p:nvSpPr>
        <p:spPr>
          <a:xfrm>
            <a:off x="653749" y="2082932"/>
            <a:ext cx="172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72BC"/>
                </a:solidFill>
              </a:rPr>
              <a:t>Локальные акты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D2FB7F5F-FCEF-C04A-9F0C-332C3161D30F}"/>
              </a:ext>
            </a:extLst>
          </p:cNvPr>
          <p:cNvSpPr/>
          <p:nvPr/>
        </p:nvSpPr>
        <p:spPr>
          <a:xfrm>
            <a:off x="647704" y="5081687"/>
            <a:ext cx="22485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72BC"/>
                </a:solidFill>
              </a:rPr>
              <a:t>Информационная открытость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D78BEF10-EC9A-3A48-81EA-6424D8827BBD}"/>
              </a:ext>
            </a:extLst>
          </p:cNvPr>
          <p:cNvCxnSpPr>
            <a:cxnSpLocks/>
          </p:cNvCxnSpPr>
          <p:nvPr/>
        </p:nvCxnSpPr>
        <p:spPr>
          <a:xfrm>
            <a:off x="3130851" y="2082932"/>
            <a:ext cx="0" cy="4498841"/>
          </a:xfrm>
          <a:prstGeom prst="line">
            <a:avLst/>
          </a:prstGeom>
          <a:ln w="5715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7AC83B53-8904-2045-A63B-8C529F961BC1}"/>
              </a:ext>
            </a:extLst>
          </p:cNvPr>
          <p:cNvSpPr/>
          <p:nvPr/>
        </p:nvSpPr>
        <p:spPr>
          <a:xfrm>
            <a:off x="647707" y="3706067"/>
            <a:ext cx="22484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72BC"/>
                </a:solidFill>
              </a:rPr>
              <a:t>Образование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7004EFE-FD72-4741-9482-E6451B7E7CA1}"/>
              </a:ext>
            </a:extLst>
          </p:cNvPr>
          <p:cNvSpPr txBox="1"/>
          <p:nvPr/>
        </p:nvSpPr>
        <p:spPr>
          <a:xfrm>
            <a:off x="881393" y="1153251"/>
            <a:ext cx="10429214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Создание раздела на сайте общеобразовательной организации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«Центр «Точка роста»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xmlns="" id="{F868355A-CF45-4D49-B94C-A300917B3DA2}"/>
              </a:ext>
            </a:extLst>
          </p:cNvPr>
          <p:cNvSpPr txBox="1">
            <a:spLocks/>
          </p:cNvSpPr>
          <p:nvPr/>
        </p:nvSpPr>
        <p:spPr>
          <a:xfrm>
            <a:off x="3398984" y="3805382"/>
            <a:ext cx="8001000" cy="2014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</a:pPr>
            <a:r>
              <a:rPr lang="ru-RU" sz="2000" dirty="0"/>
              <a:t>Образовательные программы общего и дополнительного образования</a:t>
            </a:r>
          </a:p>
          <a:p>
            <a:pPr>
              <a:buClr>
                <a:srgbClr val="0070C0"/>
              </a:buClr>
            </a:pPr>
            <a:r>
              <a:rPr lang="ru-RU" sz="2000" dirty="0"/>
              <a:t>План работы, режим занятий и пр.</a:t>
            </a:r>
          </a:p>
          <a:p>
            <a:pPr>
              <a:buClr>
                <a:srgbClr val="0070C0"/>
              </a:buClr>
            </a:pPr>
            <a:endParaRPr lang="ru-RU" sz="2000" dirty="0"/>
          </a:p>
          <a:p>
            <a:pPr>
              <a:buClr>
                <a:srgbClr val="0070C0"/>
              </a:buClr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88390572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200545-7779-AE47-A456-DB96A3DFD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230655"/>
            <a:ext cx="8053614" cy="917575"/>
          </a:xfrm>
        </p:spPr>
        <p:txBody>
          <a:bodyPr/>
          <a:lstStyle/>
          <a:p>
            <a:r>
              <a:rPr lang="ru-RU" dirty="0"/>
              <a:t>Показатели функционирования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385D688-1B72-5F49-9824-DBAE990F69C7}"/>
              </a:ext>
            </a:extLst>
          </p:cNvPr>
          <p:cNvSpPr txBox="1"/>
          <p:nvPr/>
        </p:nvSpPr>
        <p:spPr>
          <a:xfrm>
            <a:off x="545952" y="3040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EA5DD3DC-951A-184E-AC81-97991683D897}"/>
              </a:ext>
            </a:extLst>
          </p:cNvPr>
          <p:cNvSpPr txBox="1">
            <a:spLocks/>
          </p:cNvSpPr>
          <p:nvPr/>
        </p:nvSpPr>
        <p:spPr>
          <a:xfrm>
            <a:off x="1179578" y="1737400"/>
            <a:ext cx="9810814" cy="2014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dirty="0"/>
              <a:t>Численность обучающихся общеобразовательной организации, осваивающих два и более учебных предмета  из числа предметных областей «Естественнонаучные предметы»,  «Естественные науки», «Математика и информатика», «Обществознание и естествознание», «Технология» и (или) курсы внеурочной деятельности  </a:t>
            </a:r>
            <a:r>
              <a:rPr lang="ru-RU" sz="2000" dirty="0" err="1"/>
              <a:t>общеинтеллектуальной</a:t>
            </a:r>
            <a:r>
              <a:rPr lang="ru-RU" sz="2000" dirty="0"/>
              <a:t> направленности с использованием средств обучения и воспитания Центра «Точка роста» (человек) </a:t>
            </a:r>
          </a:p>
          <a:p>
            <a:pPr algn="just"/>
            <a:r>
              <a:rPr lang="ru-RU" sz="2000" dirty="0"/>
              <a:t>Численность обучающихся общеобразовательной организации, осваивающих дополнительные общеобразовательные программы технической и естественнонаучной направленности с использованием средств обучения и воспитания Центра «Точка роста» (человек);</a:t>
            </a:r>
          </a:p>
          <a:p>
            <a:pPr algn="just">
              <a:buClr>
                <a:srgbClr val="0070C0"/>
              </a:buClr>
            </a:pPr>
            <a:r>
              <a:rPr lang="ru-RU" sz="2000" dirty="0"/>
              <a:t>Доля педагогических работников центра «Точка роста», прошедших обучение по программам из реестра программ повышения квалификации федерального оператора (%).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FFBEE347-979E-A245-9194-6A8306BFB8D6}"/>
              </a:ext>
            </a:extLst>
          </p:cNvPr>
          <p:cNvCxnSpPr>
            <a:cxnSpLocks/>
          </p:cNvCxnSpPr>
          <p:nvPr/>
        </p:nvCxnSpPr>
        <p:spPr>
          <a:xfrm>
            <a:off x="955130" y="1442870"/>
            <a:ext cx="0" cy="4960620"/>
          </a:xfrm>
          <a:prstGeom prst="line">
            <a:avLst/>
          </a:prstGeom>
          <a:ln w="5715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141039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825499"/>
            <a:ext cx="10515600" cy="54467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7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sz="3200" dirty="0">
                <a:solidFill>
                  <a:srgbClr val="7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естественно-научной и технологической направленностей «Точка роста» на базе МБОУ  "</a:t>
            </a:r>
            <a:r>
              <a:rPr lang="ru-RU" sz="3200" dirty="0" err="1">
                <a:solidFill>
                  <a:srgbClr val="7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Петуховская</a:t>
            </a:r>
            <a:r>
              <a:rPr lang="ru-RU" sz="3200" dirty="0">
                <a:solidFill>
                  <a:srgbClr val="7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общеобразовательная школа" создан в 2021 в рамках федерального проекта «Современная школа» национального проекта «Образование». </a:t>
            </a:r>
            <a:endParaRPr lang="ru-RU" sz="3200" dirty="0" smtClean="0">
              <a:solidFill>
                <a:srgbClr val="7A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dirty="0" smtClean="0">
                <a:solidFill>
                  <a:srgbClr val="7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3200" dirty="0">
                <a:solidFill>
                  <a:srgbClr val="7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призван обеспечить повышение охвата обучающихся программами основного общего и дополнительного образования естественно-научной и технологической направленностей с использованием современного оборудования.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40189235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7263" y="1009379"/>
            <a:ext cx="997267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Центр «Точка роста» является частью образовательной среды общеобразовательной организации, на базе которой осуществляется: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hangingPunct="0">
              <a:lnSpc>
                <a:spcPct val="100000"/>
              </a:lnSpc>
              <a:buSzTx/>
              <a:buNone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  преподавание учебных предметов из предметных областей «Естественно-научные предметы» ;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hangingPunct="0">
              <a:lnSpc>
                <a:spcPct val="100000"/>
              </a:lnSpc>
              <a:buSzTx/>
              <a:buNone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  внеурочная деятельность для поддержки изучения предметов естественно-научной и технологической направленностей;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hangingPunct="0">
              <a:lnSpc>
                <a:spcPct val="100000"/>
              </a:lnSpc>
              <a:buSzTx/>
              <a:buNone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 дополнительное образование детей по программам естественно-научной и технической направленностей;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hangingPunct="0">
              <a:lnSpc>
                <a:spcPct val="100000"/>
              </a:lnSpc>
              <a:buSzTx/>
              <a:buNone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 проведение внеклассных мероприятий для обучающихся;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hangingPunct="0">
              <a:lnSpc>
                <a:spcPct val="100000"/>
              </a:lnSpc>
              <a:buSzTx/>
              <a:buNone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 организация образовательных мероприятий, в том числе в дистанционном формате с участием обучающихся</a:t>
            </a:r>
            <a:r>
              <a:rPr kumimoji="0" lang="ru-RU" altLang="ru-RU" sz="2400" b="0" i="0" u="none" strike="noStrike" cap="none" normalizeH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 других образовательных организаций.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786918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5657" y="1088571"/>
            <a:ext cx="10072916" cy="526297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«Точка роста» создаются при поддержке Министерства просвещения Российской Федерации.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Адрес сайта Министерства просвещения Российской Федерации: 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https://edu.gov.ru/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оператором мероприятий по созданию центров образования естественно-научной и технологической направленностей «Точка роста» является ФГАОУ ДПО «Академия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России».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Адрес сайта Федерального оператора: 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https://apkpro.ru/.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национальном проекте «Образование» размещена на сайте Министерства просвещения Российской Федерации по ссылке: 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https://edu.gov.ru/national-project/.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93588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7983682" cy="8061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2400"/>
            </a:pPr>
            <a:r>
              <a:rPr lang="ru-RU" sz="2800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endParaRPr sz="2800" dirty="0">
              <a:solidFill>
                <a:srgbClr val="7A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xmlns="" id="{3FB80F40-B6EA-A047-B8E0-68D97EBB5673}"/>
              </a:ext>
            </a:extLst>
          </p:cNvPr>
          <p:cNvSpPr txBox="1">
            <a:spLocks/>
          </p:cNvSpPr>
          <p:nvPr/>
        </p:nvSpPr>
        <p:spPr>
          <a:xfrm>
            <a:off x="1513114" y="1424519"/>
            <a:ext cx="9241971" cy="44973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None/>
            </a:pPr>
            <a:r>
              <a:rPr lang="ru-RU" sz="2400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Совершенствование условий для повышения качества общего образования </a:t>
            </a:r>
            <a:r>
              <a:rPr lang="ru-RU" sz="2400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в общеобразовательных организациях, расположенных в сельской местности и малых городах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2400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Расширение возможностей обучающихся</a:t>
            </a:r>
            <a:r>
              <a:rPr lang="ru-RU" sz="2400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 в освоении учебных предметов естественно-научной и технологической направленностей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2400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Практическая отработка учебного материала по учебным предметам «Физика», «Химия», «Биология»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2400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Повышение охвата обучающихся </a:t>
            </a:r>
            <a:r>
              <a:rPr lang="ru-RU" sz="2400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общеобразовательных организаций сельской местности и малых городов образовательными программами общего и дополнительного образования естественно-научной и технологической направленностей на современном оборудовании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35DCEEBF-5215-EA48-8549-697F3AA5F508}"/>
              </a:ext>
            </a:extLst>
          </p:cNvPr>
          <p:cNvSpPr txBox="1">
            <a:spLocks/>
          </p:cNvSpPr>
          <p:nvPr/>
        </p:nvSpPr>
        <p:spPr>
          <a:xfrm>
            <a:off x="838200" y="1467337"/>
            <a:ext cx="546100" cy="1092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72BC"/>
                </a:solidFill>
                <a:latin typeface="Roboto" pitchFamily="2" charset="0"/>
                <a:ea typeface="+mj-ea"/>
                <a:cs typeface="+mj-cs"/>
              </a:defRPr>
            </a:lvl1pPr>
          </a:lstStyle>
          <a:p>
            <a:r>
              <a:rPr lang="ru-RU" sz="5400" dirty="0"/>
              <a:t>1</a:t>
            </a: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CD9C7C44-4714-DD4E-862D-797F29042C0A}"/>
              </a:ext>
            </a:extLst>
          </p:cNvPr>
          <p:cNvSpPr txBox="1">
            <a:spLocks/>
          </p:cNvSpPr>
          <p:nvPr/>
        </p:nvSpPr>
        <p:spPr>
          <a:xfrm>
            <a:off x="838200" y="2402909"/>
            <a:ext cx="546100" cy="1092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72BC"/>
                </a:solidFill>
                <a:latin typeface="Roboto" pitchFamily="2" charset="0"/>
                <a:ea typeface="+mj-ea"/>
                <a:cs typeface="+mj-cs"/>
              </a:defRPr>
            </a:lvl1pPr>
          </a:lstStyle>
          <a:p>
            <a:r>
              <a:rPr lang="ru-RU" sz="5400" dirty="0"/>
              <a:t>2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ED7CC478-DA3F-A442-BCFB-77141A1AD33B}"/>
              </a:ext>
            </a:extLst>
          </p:cNvPr>
          <p:cNvSpPr txBox="1">
            <a:spLocks/>
          </p:cNvSpPr>
          <p:nvPr/>
        </p:nvSpPr>
        <p:spPr>
          <a:xfrm>
            <a:off x="838200" y="3426746"/>
            <a:ext cx="546100" cy="1092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72BC"/>
                </a:solidFill>
                <a:latin typeface="Roboto" pitchFamily="2" charset="0"/>
                <a:ea typeface="+mj-ea"/>
                <a:cs typeface="+mj-cs"/>
              </a:defRPr>
            </a:lvl1pPr>
          </a:lstStyle>
          <a:p>
            <a:r>
              <a:rPr lang="ru-RU" sz="5400" dirty="0"/>
              <a:t>3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EA111617-1441-DF44-85B5-380EB612740D}"/>
              </a:ext>
            </a:extLst>
          </p:cNvPr>
          <p:cNvSpPr txBox="1">
            <a:spLocks/>
          </p:cNvSpPr>
          <p:nvPr/>
        </p:nvSpPr>
        <p:spPr>
          <a:xfrm>
            <a:off x="838200" y="4389406"/>
            <a:ext cx="546100" cy="1092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72BC"/>
                </a:solidFill>
                <a:latin typeface="Roboto" pitchFamily="2" charset="0"/>
                <a:ea typeface="+mj-ea"/>
                <a:cs typeface="+mj-cs"/>
              </a:defRPr>
            </a:lvl1pPr>
          </a:lstStyle>
          <a:p>
            <a:r>
              <a:rPr lang="ru-RU" sz="5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278094378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200545-7779-AE47-A456-DB96A3DFD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Образовательные программы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385D688-1B72-5F49-9824-DBAE990F69C7}"/>
              </a:ext>
            </a:extLst>
          </p:cNvPr>
          <p:cNvSpPr txBox="1"/>
          <p:nvPr/>
        </p:nvSpPr>
        <p:spPr>
          <a:xfrm>
            <a:off x="545952" y="3040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EA5DD3DC-951A-184E-AC81-97991683D897}"/>
              </a:ext>
            </a:extLst>
          </p:cNvPr>
          <p:cNvSpPr txBox="1">
            <a:spLocks/>
          </p:cNvSpPr>
          <p:nvPr/>
        </p:nvSpPr>
        <p:spPr>
          <a:xfrm>
            <a:off x="1145522" y="1346674"/>
            <a:ext cx="9810814" cy="2014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70C0"/>
              </a:buClr>
            </a:pPr>
            <a:r>
              <a:rPr lang="ru-RU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Минимальный набор направленностей образовательных программ – </a:t>
            </a:r>
            <a:r>
              <a:rPr lang="ru-RU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естественно-научная и технологическая</a:t>
            </a:r>
            <a:r>
              <a:rPr lang="ru-RU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 (перечень может быть расширен, исходя из имеющихся условий и потребностей).</a:t>
            </a:r>
          </a:p>
          <a:p>
            <a:pPr marL="0" indent="0" algn="just">
              <a:buNone/>
            </a:pPr>
            <a:endParaRPr lang="ru-RU" sz="2000" dirty="0">
              <a:solidFill>
                <a:srgbClr val="7A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FFBEE347-979E-A245-9194-6A8306BFB8D6}"/>
              </a:ext>
            </a:extLst>
          </p:cNvPr>
          <p:cNvCxnSpPr>
            <a:cxnSpLocks/>
          </p:cNvCxnSpPr>
          <p:nvPr/>
        </p:nvCxnSpPr>
        <p:spPr>
          <a:xfrm>
            <a:off x="955130" y="1577340"/>
            <a:ext cx="0" cy="4960620"/>
          </a:xfrm>
          <a:prstGeom prst="line">
            <a:avLst/>
          </a:prstGeom>
          <a:ln w="5715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73340CB6-E97C-D04A-A620-54F94DBE4FB8}"/>
              </a:ext>
            </a:extLst>
          </p:cNvPr>
          <p:cNvSpPr txBox="1">
            <a:spLocks/>
          </p:cNvSpPr>
          <p:nvPr/>
        </p:nvSpPr>
        <p:spPr>
          <a:xfrm>
            <a:off x="1718983" y="3811163"/>
            <a:ext cx="2288237" cy="2014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«Физика»</a:t>
            </a:r>
          </a:p>
          <a:p>
            <a:pPr>
              <a:buClr>
                <a:srgbClr val="0070C0"/>
              </a:buClr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«Химия»</a:t>
            </a:r>
          </a:p>
          <a:p>
            <a:pPr>
              <a:buClr>
                <a:srgbClr val="0070C0"/>
              </a:buClr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«Биология»</a:t>
            </a:r>
          </a:p>
          <a:p>
            <a:pPr>
              <a:buClr>
                <a:srgbClr val="0070C0"/>
              </a:buClr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65CD7583-EA4E-6E44-8D4E-C300AFEF2C30}"/>
              </a:ext>
            </a:extLst>
          </p:cNvPr>
          <p:cNvSpPr txBox="1">
            <a:spLocks/>
          </p:cNvSpPr>
          <p:nvPr/>
        </p:nvSpPr>
        <p:spPr>
          <a:xfrm>
            <a:off x="4566166" y="3825676"/>
            <a:ext cx="2893749" cy="2014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менее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объема внеурочной деятельности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естественно-научной (не менее 20%) и технологической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направленностей</a:t>
            </a:r>
          </a:p>
          <a:p>
            <a:pPr>
              <a:buClr>
                <a:srgbClr val="0070C0"/>
              </a:buClr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F8BC3EEB-1146-3344-AA51-4B8B6073C251}"/>
              </a:ext>
            </a:extLst>
          </p:cNvPr>
          <p:cNvSpPr txBox="1">
            <a:spLocks/>
          </p:cNvSpPr>
          <p:nvPr/>
        </p:nvSpPr>
        <p:spPr>
          <a:xfrm>
            <a:off x="8033559" y="3811161"/>
            <a:ext cx="3203311" cy="2014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Дополнительные общеобразовательные программы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естественно-научной и технической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направленностей</a:t>
            </a:r>
          </a:p>
          <a:p>
            <a:pPr>
              <a:buClr>
                <a:srgbClr val="0070C0"/>
              </a:buClr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107872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A0000"/>
                </a:solidFill>
              </a:rPr>
              <a:t>Образовательные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7A0000"/>
                </a:solidFill>
              </a:rPr>
              <a:t>программы</a:t>
            </a:r>
            <a:endParaRPr lang="ru-RU" dirty="0">
              <a:solidFill>
                <a:srgbClr val="7A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Рабочая программа учебного предмета по физике</a:t>
            </a:r>
            <a:r>
              <a:rPr lang="ru-RU" sz="80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 10-11 класс (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технологический  профиль с физико-математической направленностью)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Рабочая программа учебного предмета по химии 10-11 класс (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естественно-научный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 профиль)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8000" b="1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Рабочая программа учебного предмета  по биологии 10-11 класс  (</a:t>
            </a:r>
            <a:r>
              <a:rPr lang="ru-RU" sz="8000" b="1" u="sng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естественно-научный</a:t>
            </a:r>
            <a:r>
              <a:rPr lang="ru-RU" sz="8000" b="1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 профиль)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  <a:hlinkClick r:id="rId5"/>
              </a:rPr>
              <a:t>Программа курса внеурочной деятельности  «Химия в быту» естественнонаучной направленности 9-11 класс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  <a:hlinkClick r:id="rId6"/>
              </a:rPr>
              <a:t>Программа курса внеурочной деятельности  «Погружение в биологию» естественнонаучной направленности</a:t>
            </a:r>
            <a:r>
              <a:rPr lang="ru-RU" sz="8000" b="1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(профильный уровень 10-11 класс )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  <a:hlinkClick r:id="rId7"/>
              </a:rPr>
              <a:t> Программа курса внеурочной деятельности «Практикум решения физических задач » естественнонаучной направленности</a:t>
            </a:r>
            <a:r>
              <a:rPr lang="ru-RU" sz="8000" b="1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(профильный уровень 10-11 класс )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dirty="0" smtClean="0">
                <a:latin typeface="Times New Roman" pitchFamily="18" charset="0"/>
                <a:cs typeface="Times New Roman" pitchFamily="18" charset="0"/>
              </a:rPr>
            </a:b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7"/>
          <p:cNvSpPr txBox="1">
            <a:spLocks noGrp="1"/>
          </p:cNvSpPr>
          <p:nvPr>
            <p:ph type="sldNum" sz="quarter" idx="4294967295"/>
          </p:nvPr>
        </p:nvSpPr>
        <p:spPr>
          <a:xfrm>
            <a:off x="11866378" y="6362698"/>
            <a:ext cx="224020" cy="3581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8</a:t>
            </a:fld>
            <a:endParaRPr/>
          </a:p>
        </p:txBody>
      </p:sp>
      <p:sp>
        <p:nvSpPr>
          <p:cNvPr id="46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7983682" cy="8061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2400"/>
            </a:pPr>
            <a:r>
              <a:rPr lang="ru-RU" sz="2800" dirty="0"/>
              <a:t>Нормативно-правовые основания создания Центров «Точка роста» на базе общеобразовательных организаций</a:t>
            </a:r>
            <a:endParaRPr sz="2800" dirty="0"/>
          </a:p>
        </p:txBody>
      </p:sp>
      <p:sp>
        <p:nvSpPr>
          <p:cNvPr id="47" name="Объект 2"/>
          <p:cNvSpPr txBox="1">
            <a:spLocks noGrp="1"/>
          </p:cNvSpPr>
          <p:nvPr>
            <p:ph type="body" idx="1"/>
          </p:nvPr>
        </p:nvSpPr>
        <p:spPr>
          <a:xfrm>
            <a:off x="680297" y="2081758"/>
            <a:ext cx="4637428" cy="446000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hangingPunct="1">
              <a:lnSpc>
                <a:spcPct val="100000"/>
              </a:lnSpc>
              <a:buSzTx/>
              <a:buNone/>
              <a:defRPr sz="2400"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Распоряжение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Минпросвещения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России от 12.01.2021 г. № Р-6 «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Об утверждении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Методических рекомендаций по созданию и функционированию в общеобразовательных организациях, расположенных в сельской местности и малых городах, центров образования  естественно-научной и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технологической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A2702E8-7264-4104-AD27-D9937864ABBF}"/>
              </a:ext>
            </a:extLst>
          </p:cNvPr>
          <p:cNvSpPr/>
          <p:nvPr/>
        </p:nvSpPr>
        <p:spPr>
          <a:xfrm>
            <a:off x="680296" y="1364896"/>
            <a:ext cx="4008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уровень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9878C5C-6455-427D-B1AD-36230485CB27}"/>
              </a:ext>
            </a:extLst>
          </p:cNvPr>
          <p:cNvSpPr/>
          <p:nvPr/>
        </p:nvSpPr>
        <p:spPr>
          <a:xfrm>
            <a:off x="5705329" y="1380386"/>
            <a:ext cx="4218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Региональный уровень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6A57B252-2BA3-46AB-99F9-A783AB86A5BD}"/>
              </a:ext>
            </a:extLst>
          </p:cNvPr>
          <p:cNvSpPr txBox="1">
            <a:spLocks/>
          </p:cNvSpPr>
          <p:nvPr/>
        </p:nvSpPr>
        <p:spPr>
          <a:xfrm>
            <a:off x="5688864" y="2081758"/>
            <a:ext cx="5806374" cy="4280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marL="228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714375" marR="0" indent="-257175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1208314" marR="0" indent="-293914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1714500" marR="0" indent="-3429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2171700" marR="0" indent="-3429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333E48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hangingPunct="1">
              <a:lnSpc>
                <a:spcPct val="100000"/>
              </a:lnSpc>
              <a:buSzTx/>
              <a:buNone/>
              <a:defRPr sz="2400"/>
            </a:pPr>
            <a:r>
              <a:rPr lang="ru-RU" sz="2000" b="1" dirty="0" smtClean="0"/>
              <a:t>Распоряжение </a:t>
            </a:r>
            <a:br>
              <a:rPr lang="ru-RU" sz="2000" b="1" dirty="0" smtClean="0"/>
            </a:br>
            <a:r>
              <a:rPr lang="ru-RU" sz="2000" b="1" dirty="0" smtClean="0"/>
              <a:t>администрации Тамбовской области</a:t>
            </a:r>
            <a:br>
              <a:rPr lang="ru-RU" sz="2000" b="1" dirty="0" smtClean="0"/>
            </a:br>
            <a:r>
              <a:rPr lang="ru-RU" sz="2000" b="1" dirty="0" smtClean="0"/>
              <a:t>№716-р от 15.10.2020 года </a:t>
            </a:r>
            <a:r>
              <a:rPr lang="ru-RU" sz="1600" dirty="0" smtClean="0"/>
              <a:t>«О реализации мероприятия по созданию и функционированию в общеобразовательных организациях, расположенных  в сельской местности и малых городах, центров образования естественно-научной и технологической направленностей «Точка роста» в Тамбовской области на 2021-2013 годы в рамках федерального проекта «Современная школа» национального проекта «Образование»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/>
          <a:srcRect l="29715" t="26728" r="29692" b="23408"/>
          <a:stretch/>
        </p:blipFill>
        <p:spPr>
          <a:xfrm>
            <a:off x="5705329" y="1999143"/>
            <a:ext cx="6186492" cy="427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272959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7983682" cy="8061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2400"/>
            </a:pPr>
            <a:r>
              <a:rPr lang="ru-RU" sz="2800" dirty="0"/>
              <a:t>Методические рекомендации</a:t>
            </a:r>
            <a:endParaRPr sz="2800" dirty="0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6A785855-0E3C-B64B-8615-490271AF9C98}"/>
              </a:ext>
            </a:extLst>
          </p:cNvPr>
          <p:cNvSpPr txBox="1">
            <a:spLocks/>
          </p:cNvSpPr>
          <p:nvPr/>
        </p:nvSpPr>
        <p:spPr>
          <a:xfrm>
            <a:off x="514350" y="1524091"/>
            <a:ext cx="10013950" cy="15983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b="1" dirty="0"/>
              <a:t>Определяют единые организационные и методические условия создания и общие подходы к функционированию Центров «Точка роста»</a:t>
            </a:r>
            <a:endParaRPr lang="ru-RU" sz="24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0D11AF1F-FDB3-CB44-88DF-8713284E2A92}"/>
              </a:ext>
            </a:extLst>
          </p:cNvPr>
          <p:cNvSpPr/>
          <p:nvPr/>
        </p:nvSpPr>
        <p:spPr>
          <a:xfrm>
            <a:off x="495299" y="2964784"/>
            <a:ext cx="3860801" cy="1598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Roboto" pitchFamily="2" charset="0"/>
              </a:rPr>
              <a:t>Минимальные требования</a:t>
            </a:r>
            <a:r>
              <a:rPr lang="ru-RU" dirty="0">
                <a:solidFill>
                  <a:schemeClr val="tx1"/>
                </a:solidFill>
                <a:latin typeface="Roboto" pitchFamily="2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Roboto" pitchFamily="2" charset="0"/>
              </a:rPr>
            </a:br>
            <a:r>
              <a:rPr lang="ru-RU" dirty="0">
                <a:solidFill>
                  <a:schemeClr val="tx1"/>
                </a:solidFill>
                <a:latin typeface="Roboto" pitchFamily="2" charset="0"/>
              </a:rPr>
              <a:t>к формированию условий для создания центров, оснащению оборудованием, направленностям образовательных программ, организации учебного процесса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83A307E5-AEA2-9143-919D-72D663A3D117}"/>
              </a:ext>
            </a:extLst>
          </p:cNvPr>
          <p:cNvSpPr/>
          <p:nvPr/>
        </p:nvSpPr>
        <p:spPr>
          <a:xfrm>
            <a:off x="4464388" y="2964784"/>
            <a:ext cx="3568024" cy="13960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Roboto" pitchFamily="2" charset="0"/>
              </a:rPr>
              <a:t>Порядок создания, </a:t>
            </a:r>
            <a:r>
              <a:rPr lang="ru-RU" dirty="0">
                <a:solidFill>
                  <a:schemeClr val="tx1"/>
                </a:solidFill>
                <a:latin typeface="Roboto" pitchFamily="2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Roboto" pitchFamily="2" charset="0"/>
              </a:rPr>
            </a:br>
            <a:r>
              <a:rPr lang="ru-RU" dirty="0">
                <a:solidFill>
                  <a:schemeClr val="tx1"/>
                </a:solidFill>
                <a:latin typeface="Roboto" pitchFamily="2" charset="0"/>
              </a:rPr>
              <a:t>в том числе с точки зрения нормативных документов и базового комплекса мер (дорожной карты)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261CEDA5-7D7B-0640-8FF9-68530E69FDD3}"/>
              </a:ext>
            </a:extLst>
          </p:cNvPr>
          <p:cNvSpPr/>
          <p:nvPr/>
        </p:nvSpPr>
        <p:spPr>
          <a:xfrm>
            <a:off x="8261710" y="2973976"/>
            <a:ext cx="3568024" cy="1817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Roboto" pitchFamily="2" charset="0"/>
              </a:rPr>
              <a:t>Мониторинг и контроль </a:t>
            </a:r>
            <a:r>
              <a:rPr lang="ru-RU" dirty="0">
                <a:solidFill>
                  <a:schemeClr val="tx1"/>
                </a:solidFill>
                <a:latin typeface="Roboto" pitchFamily="2" charset="0"/>
              </a:rPr>
              <a:t>реализации мероприятий по созданию и функционированию центров, индикаторы, отчетность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C820BD76-5D47-044C-B0A8-0871253E6AA6}"/>
              </a:ext>
            </a:extLst>
          </p:cNvPr>
          <p:cNvSpPr/>
          <p:nvPr/>
        </p:nvSpPr>
        <p:spPr>
          <a:xfrm>
            <a:off x="495298" y="5397500"/>
            <a:ext cx="10782301" cy="710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Roboto" pitchFamily="2" charset="0"/>
              </a:rPr>
              <a:t>Организационно-методическое сопровождение мероприятий</a:t>
            </a:r>
            <a:r>
              <a:rPr lang="ru-RU" dirty="0">
                <a:solidFill>
                  <a:schemeClr val="tx1"/>
                </a:solidFill>
                <a:latin typeface="Roboto" pitchFamily="2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Roboto" pitchFamily="2" charset="0"/>
              </a:rPr>
            </a:br>
            <a:r>
              <a:rPr lang="ru-RU" dirty="0">
                <a:solidFill>
                  <a:schemeClr val="tx1"/>
                </a:solidFill>
                <a:latin typeface="Roboto" pitchFamily="2" charset="0"/>
              </a:rPr>
              <a:t>Ключевые направления поддержки создаваемых центров, использования созданной ранее в рамках национального проекта «Образование» инфраструктуры, сопровождения педагогов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A7EBD4CE-E16B-B74B-990E-55BA0F499E3B}"/>
              </a:ext>
            </a:extLst>
          </p:cNvPr>
          <p:cNvCxnSpPr>
            <a:cxnSpLocks/>
          </p:cNvCxnSpPr>
          <p:nvPr/>
        </p:nvCxnSpPr>
        <p:spPr>
          <a:xfrm>
            <a:off x="514350" y="2823210"/>
            <a:ext cx="2990850" cy="0"/>
          </a:xfrm>
          <a:prstGeom prst="line">
            <a:avLst/>
          </a:prstGeom>
          <a:ln w="5715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E2B1A983-4113-DD40-9811-E53BF7ADA54C}"/>
              </a:ext>
            </a:extLst>
          </p:cNvPr>
          <p:cNvCxnSpPr>
            <a:cxnSpLocks/>
          </p:cNvCxnSpPr>
          <p:nvPr/>
        </p:nvCxnSpPr>
        <p:spPr>
          <a:xfrm>
            <a:off x="4518363" y="2823210"/>
            <a:ext cx="2990850" cy="0"/>
          </a:xfrm>
          <a:prstGeom prst="line">
            <a:avLst/>
          </a:prstGeom>
          <a:ln w="5715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12A75AA0-E822-FA47-9CBE-075679D252A2}"/>
              </a:ext>
            </a:extLst>
          </p:cNvPr>
          <p:cNvCxnSpPr>
            <a:cxnSpLocks/>
          </p:cNvCxnSpPr>
          <p:nvPr/>
        </p:nvCxnSpPr>
        <p:spPr>
          <a:xfrm>
            <a:off x="8286750" y="2823210"/>
            <a:ext cx="2990850" cy="0"/>
          </a:xfrm>
          <a:prstGeom prst="line">
            <a:avLst/>
          </a:prstGeom>
          <a:ln w="5715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1C4A4F2E-680E-8448-A16A-0F34F347E0C7}"/>
              </a:ext>
            </a:extLst>
          </p:cNvPr>
          <p:cNvCxnSpPr>
            <a:cxnSpLocks/>
          </p:cNvCxnSpPr>
          <p:nvPr/>
        </p:nvCxnSpPr>
        <p:spPr>
          <a:xfrm>
            <a:off x="514350" y="5104130"/>
            <a:ext cx="10763250" cy="0"/>
          </a:xfrm>
          <a:prstGeom prst="line">
            <a:avLst/>
          </a:prstGeom>
          <a:ln w="5715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5410217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677</Words>
  <Application>Microsoft Office PowerPoint</Application>
  <PresentationFormat>Произвольный</PresentationFormat>
  <Paragraphs>102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Функционирование «Точка роста»  естественно-научной направленностей  в МБОУ «Петуховская СОШ»</vt:lpstr>
      <vt:lpstr>Слайд 2</vt:lpstr>
      <vt:lpstr>Слайд 3</vt:lpstr>
      <vt:lpstr>Слайд 4</vt:lpstr>
      <vt:lpstr>Цели</vt:lpstr>
      <vt:lpstr>Образовательные программы</vt:lpstr>
      <vt:lpstr>Образовательные программы</vt:lpstr>
      <vt:lpstr>Нормативно-правовые основания создания Центров «Точка роста» на базе общеобразовательных организаций</vt:lpstr>
      <vt:lpstr>Методические рекомендации</vt:lpstr>
      <vt:lpstr>Нормативно-правовые основания создания Центров «Точка роста» на базе общеобразовательных организаций</vt:lpstr>
      <vt:lpstr>Слайд 11</vt:lpstr>
      <vt:lpstr>Курсы, семинары </vt:lpstr>
      <vt:lpstr>Информационное сопровождение</vt:lpstr>
      <vt:lpstr>Показатели функционирования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создании федеральной сети Центров образования цифрового и гуманитарного профилей «Точка роста»</dc:title>
  <dc:creator>Лариса Сулима</dc:creator>
  <cp:lastModifiedBy>home</cp:lastModifiedBy>
  <cp:revision>161</cp:revision>
  <dcterms:modified xsi:type="dcterms:W3CDTF">2022-02-15T12:05:53Z</dcterms:modified>
</cp:coreProperties>
</file>